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618" r:id="rId7"/>
    <p:sldId id="2147483556" r:id="rId8"/>
    <p:sldId id="2147483530" r:id="rId9"/>
    <p:sldId id="2147483483" r:id="rId10"/>
    <p:sldId id="2147483502" r:id="rId11"/>
    <p:sldId id="2147483529" r:id="rId12"/>
    <p:sldId id="2147483528" r:id="rId13"/>
    <p:sldId id="2147483532" r:id="rId14"/>
    <p:sldId id="2147483533" r:id="rId15"/>
    <p:sldId id="2147483500" r:id="rId16"/>
    <p:sldId id="2147483534" r:id="rId17"/>
    <p:sldId id="2147483527" r:id="rId18"/>
    <p:sldId id="2147483535" r:id="rId19"/>
    <p:sldId id="2147483536" r:id="rId20"/>
    <p:sldId id="2147483537" r:id="rId21"/>
    <p:sldId id="2147483538" r:id="rId22"/>
    <p:sldId id="2147483539" r:id="rId23"/>
    <p:sldId id="2147483540" r:id="rId24"/>
    <p:sldId id="2147483541" r:id="rId25"/>
    <p:sldId id="2147483542" r:id="rId26"/>
    <p:sldId id="2147483543" r:id="rId27"/>
    <p:sldId id="2147483544" r:id="rId28"/>
    <p:sldId id="2147483545" r:id="rId29"/>
    <p:sldId id="2147483546" r:id="rId30"/>
    <p:sldId id="2147483547" r:id="rId31"/>
    <p:sldId id="2147483548" r:id="rId32"/>
    <p:sldId id="2147483549" r:id="rId33"/>
    <p:sldId id="2147483550" r:id="rId34"/>
    <p:sldId id="2147483503" r:id="rId35"/>
    <p:sldId id="2147483501" r:id="rId36"/>
    <p:sldId id="2147483551" r:id="rId37"/>
    <p:sldId id="2147483552" r:id="rId38"/>
    <p:sldId id="2147483553" r:id="rId39"/>
    <p:sldId id="2147483554" r:id="rId40"/>
    <p:sldId id="2147483555" r:id="rId41"/>
    <p:sldId id="2516" r:id="rId42"/>
    <p:sldId id="2147483531" r:id="rId43"/>
    <p:sldId id="582" r:id="rId44"/>
    <p:sldId id="2419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87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发展历程：异构编译时代（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en-US" altLang="zh-CN" dirty="0"/>
              <a:t>~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OpenCL</a:t>
            </a:r>
            <a:r>
              <a:rPr lang="zh-CN" altLang="en" dirty="0"/>
              <a:t>：</a:t>
            </a:r>
            <a:r>
              <a:rPr lang="en" altLang="zh-CN" dirty="0"/>
              <a:t>NVIDIA NVCC</a:t>
            </a:r>
            <a:r>
              <a:rPr lang="zh-CN" altLang="en-US" dirty="0"/>
              <a:t> 实现 </a:t>
            </a:r>
            <a:r>
              <a:rPr lang="en" altLang="zh-CN" dirty="0"/>
              <a:t>CUDA</a:t>
            </a:r>
            <a:r>
              <a:rPr lang="zh-CN" altLang="en-US" dirty="0"/>
              <a:t> 代码生成，</a:t>
            </a:r>
            <a:r>
              <a:rPr lang="en" altLang="zh-CN" dirty="0"/>
              <a:t>OpenCL</a:t>
            </a:r>
            <a:r>
              <a:rPr lang="zh-CN" altLang="en-US" dirty="0"/>
              <a:t>支持跨厂商异构设备。</a:t>
            </a:r>
          </a:p>
          <a:p>
            <a:r>
              <a:rPr lang="en" altLang="zh-CN" dirty="0"/>
              <a:t>SYCL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oneAPI</a:t>
            </a:r>
            <a:r>
              <a:rPr lang="zh-CN" altLang="en" dirty="0"/>
              <a:t>：</a:t>
            </a:r>
            <a:r>
              <a:rPr lang="zh-CN" altLang="en-US" dirty="0"/>
              <a:t>基于 </a:t>
            </a:r>
            <a:r>
              <a:rPr lang="en" altLang="zh-CN" dirty="0"/>
              <a:t>C++</a:t>
            </a:r>
            <a:r>
              <a:rPr lang="zh-CN" altLang="en-US" dirty="0"/>
              <a:t> 的 </a:t>
            </a:r>
            <a:r>
              <a:rPr lang="en" altLang="zh-CN" dirty="0"/>
              <a:t>SYCL</a:t>
            </a:r>
            <a:r>
              <a:rPr lang="zh-CN" altLang="en-US" dirty="0"/>
              <a:t>编译器实现一次编写，多架构运行。</a:t>
            </a:r>
          </a:p>
          <a:p>
            <a:r>
              <a:rPr lang="zh-CN" altLang="en-US" dirty="0"/>
              <a:t>国产突破：华为毕昇编译器优化鲲鹏 </a:t>
            </a:r>
            <a:r>
              <a:rPr lang="en" altLang="zh-CN" dirty="0"/>
              <a:t>CPU</a:t>
            </a:r>
            <a:r>
              <a:rPr lang="zh-CN" altLang="en-US" dirty="0"/>
              <a:t> 与昇腾 </a:t>
            </a:r>
            <a:r>
              <a:rPr lang="en" altLang="zh-CN" dirty="0"/>
              <a:t>GPU</a:t>
            </a:r>
            <a:r>
              <a:rPr lang="zh-CN" altLang="en-US" dirty="0"/>
              <a:t> 异构计算。</a:t>
            </a:r>
          </a:p>
        </p:txBody>
      </p:sp>
      <p:pic>
        <p:nvPicPr>
          <p:cNvPr id="11266" name="Picture 2" descr="华为正式发布毕昇C++编程语言，全面升级毕昇编译器| 华为企业业务">
            <a:extLst>
              <a:ext uri="{FF2B5EF4-FFF2-40B4-BE49-F238E27FC236}">
                <a16:creationId xmlns:a16="http://schemas.microsoft.com/office/drawing/2014/main" id="{DABC665B-0F0B-D85B-023F-2BF8EFC5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09" y="3154494"/>
            <a:ext cx="5683441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llo world Cuda-C. If you want to learn more these things… | by CisMine Ng  | Medium">
            <a:extLst>
              <a:ext uri="{FF2B5EF4-FFF2-40B4-BE49-F238E27FC236}">
                <a16:creationId xmlns:a16="http://schemas.microsoft.com/office/drawing/2014/main" id="{FA8056B6-D8A2-1B37-A261-FA60557E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154494"/>
            <a:ext cx="4934994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FFF9A-656B-62AA-A478-CF22D488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E199E-2C4F-F7E5-FF6B-6593C9471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AI</a:t>
            </a:r>
            <a:r>
              <a:rPr lang="zh-CN" altLang="en-US" b="1" dirty="0"/>
              <a:t> 驱动自动调优 ：</a:t>
            </a:r>
            <a:r>
              <a:rPr lang="en" altLang="zh-CN" dirty="0"/>
              <a:t>TVM</a:t>
            </a:r>
            <a:r>
              <a:rPr lang="zh-CN" altLang="en" dirty="0"/>
              <a:t>、</a:t>
            </a:r>
            <a:r>
              <a:rPr lang="en" altLang="zh-CN" dirty="0" err="1"/>
              <a:t>Ansor</a:t>
            </a:r>
            <a:r>
              <a:rPr lang="zh-CN" altLang="en-US" dirty="0"/>
              <a:t> 等通过机器学习算法自动生成最优计算内核。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多级中间表示</a:t>
            </a:r>
            <a:r>
              <a:rPr lang="zh-CN" altLang="en" b="1" dirty="0"/>
              <a:t>：</a:t>
            </a:r>
            <a:r>
              <a:rPr lang="en" altLang="zh-CN" dirty="0"/>
              <a:t>LLVM MLIR</a:t>
            </a:r>
            <a:r>
              <a:rPr lang="zh-CN" altLang="en-US" dirty="0"/>
              <a:t> 项目实现跨架构代码转换，降低编译器开发成本。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面向新编程方式：</a:t>
            </a:r>
            <a:r>
              <a:rPr lang="en" altLang="zh-CN" dirty="0"/>
              <a:t>e.g. Triton</a:t>
            </a:r>
            <a:r>
              <a:rPr lang="zh-CN" altLang="en-US" dirty="0"/>
              <a:t> 编译器一种基于块级数据流分析的 </a:t>
            </a:r>
            <a:r>
              <a:rPr lang="en-US" altLang="zh-CN" dirty="0"/>
              <a:t>AI</a:t>
            </a:r>
            <a:r>
              <a:rPr lang="zh-CN" altLang="en-US" dirty="0"/>
              <a:t> 编译器。</a:t>
            </a:r>
          </a:p>
        </p:txBody>
      </p:sp>
      <p:pic>
        <p:nvPicPr>
          <p:cNvPr id="12292" name="Picture 4" descr="Open Source LLM Software Stack — Triton | by Ranko Mosic | Medium">
            <a:extLst>
              <a:ext uri="{FF2B5EF4-FFF2-40B4-BE49-F238E27FC236}">
                <a16:creationId xmlns:a16="http://schemas.microsoft.com/office/drawing/2014/main" id="{C95C8188-D294-2E97-1E2B-938B3A824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1"/>
          <a:stretch/>
        </p:blipFill>
        <p:spPr bwMode="auto">
          <a:xfrm>
            <a:off x="623888" y="3049281"/>
            <a:ext cx="10670716" cy="34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2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计算库</a:t>
            </a:r>
            <a:endParaRPr lang="en-US" altLang="zh-CN" dirty="0"/>
          </a:p>
          <a:p>
            <a:r>
              <a:rPr lang="zh-CN" altLang="en-US" sz="6600" dirty="0"/>
              <a:t>从基础数学到领域专用</a:t>
            </a:r>
          </a:p>
        </p:txBody>
      </p:sp>
    </p:spTree>
    <p:extLst>
      <p:ext uri="{BB962C8B-B14F-4D97-AF65-F5344CB8AC3E}">
        <p14:creationId xmlns:p14="http://schemas.microsoft.com/office/powerpoint/2010/main" val="34047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80A620-0DE2-8C26-C332-48AE5DC0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发展历程：经典数学库（</a:t>
            </a:r>
            <a:r>
              <a:rPr lang="en-US" altLang="zh-CN" dirty="0"/>
              <a:t>1970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EE2D-1A7F-8D3B-A55C-2771AD09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BLAS/LAPACK</a:t>
            </a:r>
            <a:r>
              <a:rPr lang="zh-CN" altLang="en" dirty="0"/>
              <a:t>：</a:t>
            </a:r>
            <a:r>
              <a:rPr lang="zh-CN" altLang="en-US" dirty="0"/>
              <a:t>基础线性代数子程序库（</a:t>
            </a:r>
            <a:r>
              <a:rPr lang="en" altLang="zh-CN" dirty="0"/>
              <a:t>e.g. Intel MKL</a:t>
            </a:r>
            <a:r>
              <a:rPr lang="zh-CN" altLang="en" dirty="0"/>
              <a:t>、</a:t>
            </a:r>
            <a:r>
              <a:rPr lang="en" altLang="zh-CN" dirty="0" err="1"/>
              <a:t>OpenBLAS</a:t>
            </a:r>
            <a:r>
              <a:rPr lang="zh-CN" altLang="en" dirty="0"/>
              <a:t>）</a:t>
            </a:r>
            <a:r>
              <a:rPr lang="zh-CN" altLang="en-US" dirty="0"/>
              <a:t>优化矩阵运算性能。</a:t>
            </a:r>
          </a:p>
          <a:p>
            <a:r>
              <a:rPr lang="en" altLang="zh-CN" dirty="0"/>
              <a:t>FFTW</a:t>
            </a:r>
            <a:r>
              <a:rPr lang="zh-CN" altLang="en" dirty="0"/>
              <a:t>：</a:t>
            </a:r>
            <a:r>
              <a:rPr lang="zh-CN" altLang="en-US" dirty="0"/>
              <a:t>快速傅里叶变换库支持千万级数据点计算。</a:t>
            </a:r>
          </a:p>
          <a:p>
            <a:endParaRPr lang="zh-CN" altLang="en-US" dirty="0"/>
          </a:p>
        </p:txBody>
      </p:sp>
      <p:pic>
        <p:nvPicPr>
          <p:cNvPr id="13314" name="Picture 2" descr="BLAS, LAPACK and OpenMP - pypackaging-native">
            <a:extLst>
              <a:ext uri="{FF2B5EF4-FFF2-40B4-BE49-F238E27FC236}">
                <a16:creationId xmlns:a16="http://schemas.microsoft.com/office/drawing/2014/main" id="{478EF0AA-BD53-5A3E-2C91-E7FFAD1D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761" y="2421735"/>
            <a:ext cx="9565240" cy="4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FE2878-40AD-B8EF-37DA-8CBBFD10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发展历程：领域专用库（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F6D6AA-BCD5-D666-2D41-7B0127EB9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稀疏矩阵库：</a:t>
            </a:r>
            <a:r>
              <a:rPr lang="en" altLang="zh-CN" dirty="0" err="1"/>
              <a:t>SuiteSparse</a:t>
            </a:r>
            <a:r>
              <a:rPr lang="zh-CN" altLang="en" dirty="0"/>
              <a:t>、</a:t>
            </a:r>
            <a:r>
              <a:rPr lang="en" altLang="zh-CN" dirty="0" err="1"/>
              <a:t>PETSc</a:t>
            </a:r>
            <a:r>
              <a:rPr lang="zh-CN" altLang="en-US" dirty="0"/>
              <a:t> 支持非结构化网格求解。</a:t>
            </a:r>
          </a:p>
          <a:p>
            <a:r>
              <a:rPr lang="en" altLang="zh-CN" b="1" dirty="0"/>
              <a:t>AI</a:t>
            </a:r>
            <a:r>
              <a:rPr lang="zh-CN" altLang="en-US" b="1" dirty="0"/>
              <a:t>加速库：</a:t>
            </a:r>
            <a:r>
              <a:rPr lang="en" altLang="zh-CN" dirty="0" err="1"/>
              <a:t>cuDNN</a:t>
            </a:r>
            <a:r>
              <a:rPr lang="zh-CN" altLang="en" dirty="0"/>
              <a:t>（</a:t>
            </a:r>
            <a:r>
              <a:rPr lang="en" altLang="zh-CN" dirty="0"/>
              <a:t>NVIDIA</a:t>
            </a:r>
            <a:r>
              <a:rPr lang="zh-CN" altLang="en" dirty="0"/>
              <a:t>）、</a:t>
            </a:r>
            <a:r>
              <a:rPr lang="en" altLang="zh-CN" dirty="0" err="1"/>
              <a:t>OneDNN</a:t>
            </a:r>
            <a:r>
              <a:rPr lang="zh-CN" altLang="en" dirty="0"/>
              <a:t>（</a:t>
            </a:r>
            <a:r>
              <a:rPr lang="en" altLang="zh-CN" dirty="0"/>
              <a:t>Intel</a:t>
            </a:r>
            <a:r>
              <a:rPr lang="zh-CN" altLang="en" dirty="0"/>
              <a:t>）</a:t>
            </a:r>
            <a:r>
              <a:rPr lang="zh-CN" altLang="en-US" dirty="0"/>
              <a:t>优化 </a:t>
            </a:r>
            <a:r>
              <a:rPr lang="en-US" altLang="zh-CN" dirty="0"/>
              <a:t>AI</a:t>
            </a:r>
            <a:r>
              <a:rPr lang="zh-CN" altLang="en-US" dirty="0"/>
              <a:t> 算子。</a:t>
            </a:r>
          </a:p>
          <a:p>
            <a:r>
              <a:rPr lang="zh-CN" altLang="en-US" b="1" dirty="0"/>
              <a:t>国产库突破：</a:t>
            </a:r>
            <a:r>
              <a:rPr lang="zh-CN" altLang="en-US" dirty="0"/>
              <a:t>华为</a:t>
            </a:r>
            <a:r>
              <a:rPr lang="en" altLang="zh-CN" dirty="0"/>
              <a:t>CANN</a:t>
            </a:r>
            <a:r>
              <a:rPr lang="zh-CN" altLang="en-US" dirty="0"/>
              <a:t>异构计算架构提供</a:t>
            </a:r>
            <a:r>
              <a:rPr lang="en" altLang="zh-CN" dirty="0"/>
              <a:t> AI</a:t>
            </a:r>
            <a:r>
              <a:rPr lang="zh-CN" altLang="en-US" dirty="0"/>
              <a:t>算子库。</a:t>
            </a:r>
          </a:p>
          <a:p>
            <a:endParaRPr lang="zh-CN" altLang="en-US" dirty="0"/>
          </a:p>
        </p:txBody>
      </p:sp>
      <p:pic>
        <p:nvPicPr>
          <p:cNvPr id="14338" name="Picture 2" descr="CANN是什么">
            <a:extLst>
              <a:ext uri="{FF2B5EF4-FFF2-40B4-BE49-F238E27FC236}">
                <a16:creationId xmlns:a16="http://schemas.microsoft.com/office/drawing/2014/main" id="{3402C2A4-F05F-9C64-BACC-FC6C29FB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813" y="3490523"/>
            <a:ext cx="4619115" cy="29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elcome to Intel® Extension for PyTorch* Documentation —  intel_extension_for_pytorch 1.12.300+cpu documentation">
            <a:extLst>
              <a:ext uri="{FF2B5EF4-FFF2-40B4-BE49-F238E27FC236}">
                <a16:creationId xmlns:a16="http://schemas.microsoft.com/office/drawing/2014/main" id="{452E59E3-1431-6162-3DFC-11FC22A1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22" y="3508259"/>
            <a:ext cx="4809610" cy="28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F2AF6A-2D33-4EF0-E0F8-9C2CAB796F3F}"/>
              </a:ext>
            </a:extLst>
          </p:cNvPr>
          <p:cNvSpPr txBox="1"/>
          <p:nvPr/>
        </p:nvSpPr>
        <p:spPr>
          <a:xfrm>
            <a:off x="609600" y="2967335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OneDNN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FBE8F6-58FB-4A1E-2F05-5A15426BD549}"/>
              </a:ext>
            </a:extLst>
          </p:cNvPr>
          <p:cNvSpPr txBox="1"/>
          <p:nvPr/>
        </p:nvSpPr>
        <p:spPr>
          <a:xfrm>
            <a:off x="6416149" y="2967334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rgbClr val="374153"/>
                </a:solidFill>
                <a:latin typeface="Lexend" pitchFamily="2" charset="0"/>
              </a:rPr>
              <a:t>CANN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3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435144-8115-F7EF-1836-554D63D9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计算库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142DE-1880-B9DD-B76A-89E904917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与机器学习库：</a:t>
            </a:r>
            <a:r>
              <a:rPr lang="en" altLang="zh-CN" dirty="0" err="1"/>
              <a:t>cuDNN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cuML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cuGraph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cuOpt</a:t>
            </a:r>
            <a:endParaRPr lang="en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数学与科学计算库：</a:t>
            </a:r>
            <a:r>
              <a:rPr lang="en" altLang="zh-CN" dirty="0" err="1"/>
              <a:t>cuBLAS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cuFFT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cuSPARSE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cuSolver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cuRAND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cuTENSOR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数据处理与分析库：</a:t>
            </a:r>
            <a:r>
              <a:rPr lang="en" altLang="zh-CN" dirty="0" err="1"/>
              <a:t>cuDF</a:t>
            </a:r>
            <a:r>
              <a:rPr lang="zh-CN" altLang="en-US" dirty="0"/>
              <a:t>、</a:t>
            </a:r>
            <a:r>
              <a:rPr lang="en" altLang="zh-CN" dirty="0"/>
              <a:t> Thrust</a:t>
            </a:r>
            <a:r>
              <a:rPr lang="zh-CN" altLang="en-US" dirty="0"/>
              <a:t>；图像与多媒体处理库：</a:t>
            </a:r>
            <a:r>
              <a:rPr lang="en" altLang="zh-CN" dirty="0"/>
              <a:t> NPP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8C5635-2668-ED8C-8487-29716883B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3018623"/>
            <a:ext cx="7772400" cy="33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6186A4-FBEF-0B08-9258-0678909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ADF56D-6249-5F2B-E9D7-9B7C56DC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自动微分库：</a:t>
            </a:r>
            <a:r>
              <a:rPr lang="en" altLang="zh-CN" dirty="0"/>
              <a:t>JAX</a:t>
            </a:r>
            <a:r>
              <a:rPr lang="zh-CN" altLang="en" dirty="0"/>
              <a:t>、</a:t>
            </a:r>
            <a:r>
              <a:rPr lang="en" altLang="zh-CN" dirty="0"/>
              <a:t>Enzyme</a:t>
            </a:r>
            <a:r>
              <a:rPr lang="zh-CN" altLang="en-US" dirty="0"/>
              <a:t> 支持反向传播与 </a:t>
            </a:r>
            <a:r>
              <a:rPr lang="en" altLang="zh-CN" dirty="0"/>
              <a:t>Hessian</a:t>
            </a:r>
            <a:r>
              <a:rPr lang="zh-CN" altLang="en-US" dirty="0"/>
              <a:t> 矩阵计算。</a:t>
            </a:r>
          </a:p>
          <a:p>
            <a:r>
              <a:rPr lang="zh-CN" altLang="en-US" dirty="0"/>
              <a:t>量子算法库：</a:t>
            </a:r>
            <a:r>
              <a:rPr lang="en" altLang="zh-CN" dirty="0" err="1"/>
              <a:t>Qiskit</a:t>
            </a:r>
            <a:r>
              <a:rPr lang="en" altLang="zh-CN" dirty="0"/>
              <a:t> Aer</a:t>
            </a:r>
            <a:r>
              <a:rPr lang="zh-CN" altLang="en-US" dirty="0"/>
              <a:t> 模拟器支持量子线路优化，加速量子化学模拟。</a:t>
            </a:r>
          </a:p>
          <a:p>
            <a:r>
              <a:rPr lang="zh-CN" altLang="en-US" dirty="0"/>
              <a:t>领域特定语言 </a:t>
            </a:r>
            <a:r>
              <a:rPr lang="en" altLang="zh-CN" dirty="0"/>
              <a:t>DSL</a:t>
            </a:r>
            <a:r>
              <a:rPr lang="zh-CN" altLang="en" dirty="0"/>
              <a:t>：</a:t>
            </a:r>
            <a:r>
              <a:rPr lang="en" altLang="zh-CN" dirty="0"/>
              <a:t>Julia</a:t>
            </a:r>
            <a:r>
              <a:rPr lang="zh-CN" altLang="en-US" dirty="0"/>
              <a:t>语言 </a:t>
            </a:r>
            <a:r>
              <a:rPr lang="en" altLang="zh-CN" dirty="0" err="1"/>
              <a:t>SciML</a:t>
            </a:r>
            <a:r>
              <a:rPr lang="zh-CN" altLang="en-US" dirty="0"/>
              <a:t> 生态实现微分方程求解自动化。</a:t>
            </a:r>
          </a:p>
        </p:txBody>
      </p:sp>
    </p:spTree>
    <p:extLst>
      <p:ext uri="{BB962C8B-B14F-4D97-AF65-F5344CB8AC3E}">
        <p14:creationId xmlns:p14="http://schemas.microsoft.com/office/powerpoint/2010/main" val="30079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存储系统</a:t>
            </a:r>
            <a:endParaRPr lang="en-US" altLang="zh-CN" dirty="0"/>
          </a:p>
          <a:p>
            <a:r>
              <a:rPr lang="zh-CN" altLang="en-US" sz="7200" dirty="0"/>
              <a:t>本地</a:t>
            </a:r>
            <a:r>
              <a:rPr lang="en" altLang="zh-CN" sz="7200" dirty="0"/>
              <a:t>IO</a:t>
            </a:r>
            <a:r>
              <a:rPr lang="zh-CN" altLang="en-US" sz="7200" dirty="0"/>
              <a:t>到分布式高速访问</a:t>
            </a:r>
          </a:p>
        </p:txBody>
      </p:sp>
    </p:spTree>
    <p:extLst>
      <p:ext uri="{BB962C8B-B14F-4D97-AF65-F5344CB8AC3E}">
        <p14:creationId xmlns:p14="http://schemas.microsoft.com/office/powerpoint/2010/main" val="31977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5871C7-FDFF-678A-8CC4-CD59E61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：本地存储时代（</a:t>
            </a:r>
            <a:r>
              <a:rPr lang="en-US" altLang="zh-CN" dirty="0"/>
              <a:t>1980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" altLang="zh-CN" dirty="0"/>
              <a:t>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A5FE-E680-C83C-2E9E-A646760A5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NFS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SAN</a:t>
            </a:r>
            <a:r>
              <a:rPr lang="zh-CN" altLang="en" dirty="0"/>
              <a:t>：</a:t>
            </a:r>
            <a:r>
              <a:rPr lang="zh-CN" altLang="en-US" dirty="0"/>
              <a:t>网络文件系统 </a:t>
            </a:r>
            <a:r>
              <a:rPr lang="en" altLang="zh-CN" dirty="0"/>
              <a:t>NFS</a:t>
            </a:r>
            <a:r>
              <a:rPr lang="zh-CN" altLang="en-US" dirty="0"/>
              <a:t> 和存储区域网络 </a:t>
            </a:r>
            <a:r>
              <a:rPr lang="en" altLang="zh-CN" dirty="0"/>
              <a:t>SAN</a:t>
            </a:r>
            <a:r>
              <a:rPr lang="zh-CN" altLang="en-US" dirty="0"/>
              <a:t> 解决局部共享问题，但带宽瓶颈明显（</a:t>
            </a:r>
            <a:r>
              <a:rPr lang="en-US" altLang="zh-CN" dirty="0"/>
              <a:t>&lt;1</a:t>
            </a:r>
            <a:r>
              <a:rPr lang="en" altLang="zh-CN" dirty="0"/>
              <a:t>GB/s</a:t>
            </a:r>
            <a:r>
              <a:rPr lang="zh-CN" altLang="en" dirty="0"/>
              <a:t>）。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6386" name="Picture 2" descr="Nas gegen SAN: Voller Vergleich und 6 wichtige Unterschiede-Technik  Reviews-Newsroom-Chuwi Official-Laptop,Tablet-PC,Mini-PC">
            <a:extLst>
              <a:ext uri="{FF2B5EF4-FFF2-40B4-BE49-F238E27FC236}">
                <a16:creationId xmlns:a16="http://schemas.microsoft.com/office/drawing/2014/main" id="{416024CE-34FF-BEC9-1213-D6757DAD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10" t="4284" r="2241" b="13078"/>
          <a:stretch/>
        </p:blipFill>
        <p:spPr bwMode="auto">
          <a:xfrm>
            <a:off x="2817795" y="2321960"/>
            <a:ext cx="6721459" cy="4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B79CA1-7E61-400B-6935-5C309999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：并行文件系统（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90F940-D97F-E859-9623-65924E08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Lustre</a:t>
            </a:r>
            <a:r>
              <a:rPr lang="zh-CN" altLang="en" dirty="0"/>
              <a:t>：</a:t>
            </a:r>
            <a:r>
              <a:rPr lang="zh-CN" altLang="en-US" dirty="0"/>
              <a:t>开源并行文件系统，支撑全球 </a:t>
            </a:r>
            <a:r>
              <a:rPr lang="en" altLang="zh-CN" dirty="0"/>
              <a:t>Top 500</a:t>
            </a:r>
            <a:r>
              <a:rPr lang="zh-CN" altLang="en-US" dirty="0"/>
              <a:t> 超算中 </a:t>
            </a:r>
            <a:r>
              <a:rPr lang="en-US" altLang="zh-CN" dirty="0"/>
              <a:t>70%</a:t>
            </a:r>
            <a:r>
              <a:rPr lang="zh-CN" altLang="en-US" dirty="0"/>
              <a:t> 的存储</a:t>
            </a:r>
            <a:endParaRPr lang="zh-CN" altLang="en" dirty="0"/>
          </a:p>
          <a:p>
            <a:r>
              <a:rPr lang="en" altLang="zh-CN" dirty="0" err="1"/>
              <a:t>Ceph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Gluster</a:t>
            </a:r>
            <a:r>
              <a:rPr lang="zh-CN" altLang="en" dirty="0"/>
              <a:t>：</a:t>
            </a:r>
            <a:r>
              <a:rPr lang="zh-CN" altLang="en-US" dirty="0"/>
              <a:t>对象存储 </a:t>
            </a:r>
            <a:r>
              <a:rPr lang="en" altLang="zh-CN" dirty="0" err="1"/>
              <a:t>Ceph</a:t>
            </a:r>
            <a:r>
              <a:rPr lang="zh-CN" altLang="en-US" dirty="0"/>
              <a:t> 与分布式卷存储 </a:t>
            </a:r>
            <a:r>
              <a:rPr lang="en" altLang="zh-CN" dirty="0" err="1"/>
              <a:t>Gluster</a:t>
            </a:r>
            <a:r>
              <a:rPr lang="zh-CN" altLang="en-US" dirty="0"/>
              <a:t> 支持 </a:t>
            </a:r>
            <a:r>
              <a:rPr lang="en" altLang="zh-CN" dirty="0"/>
              <a:t>EB</a:t>
            </a:r>
            <a:r>
              <a:rPr lang="zh-CN" altLang="en-US" dirty="0"/>
              <a:t> 级数据管理</a:t>
            </a:r>
          </a:p>
          <a:p>
            <a:r>
              <a:rPr lang="zh-CN" altLang="en-US" dirty="0"/>
              <a:t>国产突破：</a:t>
            </a:r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3FS</a:t>
            </a:r>
            <a:r>
              <a:rPr lang="zh-CN" altLang="en-US" dirty="0"/>
              <a:t> 通过优化数据存储和访问流程降低 </a:t>
            </a:r>
            <a:r>
              <a:rPr lang="en-US" altLang="zh-CN" dirty="0"/>
              <a:t>MoE </a:t>
            </a:r>
            <a:r>
              <a:rPr lang="zh-CN" altLang="en-US" dirty="0"/>
              <a:t>训推成本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17410" name="Picture 2" descr="Introduction to Lustre - Lustre Wiki">
            <a:extLst>
              <a:ext uri="{FF2B5EF4-FFF2-40B4-BE49-F238E27FC236}">
                <a16:creationId xmlns:a16="http://schemas.microsoft.com/office/drawing/2014/main" id="{7A95D053-A9C0-1A3C-2983-59FC36A8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40" y="3429000"/>
            <a:ext cx="4889521" cy="29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eph File System | Ceph storage appliance for enterprise | Ambedded">
            <a:extLst>
              <a:ext uri="{FF2B5EF4-FFF2-40B4-BE49-F238E27FC236}">
                <a16:creationId xmlns:a16="http://schemas.microsoft.com/office/drawing/2014/main" id="{3A398C7F-C2C8-8B8D-CBE4-C527B45E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203" y="3429000"/>
            <a:ext cx="4521219" cy="29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E592F-C1E2-3634-8398-98CE7BED92EF}"/>
              </a:ext>
            </a:extLst>
          </p:cNvPr>
          <p:cNvSpPr txBox="1"/>
          <p:nvPr/>
        </p:nvSpPr>
        <p:spPr>
          <a:xfrm>
            <a:off x="997341" y="2967335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B3C74-BF66-A15E-BA7F-CDF719CBF67F}"/>
              </a:ext>
            </a:extLst>
          </p:cNvPr>
          <p:cNvSpPr txBox="1"/>
          <p:nvPr/>
        </p:nvSpPr>
        <p:spPr>
          <a:xfrm>
            <a:off x="6671121" y="2967335"/>
            <a:ext cx="4528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 err="1">
                <a:solidFill>
                  <a:srgbClr val="374153"/>
                </a:solidFill>
                <a:latin typeface="Lexend" pitchFamily="2" charset="0"/>
              </a:rPr>
              <a:t>Ceph</a:t>
            </a:r>
            <a:endParaRPr lang="zh-CN" altLang="en-US" sz="20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3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17F02A-55CF-AF97-0650-944A8BB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92E8D2-D467-0713-CDCE-4AA7225BA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存储计算融合：</a:t>
            </a:r>
            <a:r>
              <a:rPr lang="en" altLang="zh-CN" dirty="0"/>
              <a:t>CXL</a:t>
            </a:r>
            <a:r>
              <a:rPr lang="zh-CN" altLang="en-US" dirty="0"/>
              <a:t> 协议实现存储池化，支持 </a:t>
            </a:r>
            <a:r>
              <a:rPr lang="en" altLang="zh-CN" dirty="0"/>
              <a:t>GPU</a:t>
            </a:r>
            <a:r>
              <a:rPr lang="zh-CN" altLang="en-US" dirty="0"/>
              <a:t> 直接访问远程持久内存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智能数据预取：</a:t>
            </a:r>
            <a:r>
              <a:rPr lang="zh-CN" altLang="en-US" dirty="0"/>
              <a:t>基于机器学习的 </a:t>
            </a:r>
            <a:r>
              <a:rPr lang="en" altLang="zh-CN" dirty="0"/>
              <a:t>IO</a:t>
            </a:r>
            <a:r>
              <a:rPr lang="zh-CN" altLang="en-US" dirty="0"/>
              <a:t> 预测减少数据读写延迟。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冷热数据分级：</a:t>
            </a:r>
            <a:r>
              <a:rPr lang="zh-CN" altLang="en-US" dirty="0"/>
              <a:t>结合 </a:t>
            </a:r>
            <a:r>
              <a:rPr lang="en" altLang="zh-CN" dirty="0"/>
              <a:t>SSD/</a:t>
            </a:r>
            <a:r>
              <a:rPr lang="en" altLang="zh-CN" dirty="0" err="1"/>
              <a:t>NVMe</a:t>
            </a:r>
            <a:r>
              <a:rPr lang="zh-CN" altLang="en-US" dirty="0"/>
              <a:t> 与 </a:t>
            </a:r>
            <a:r>
              <a:rPr lang="en" altLang="zh-CN" dirty="0"/>
              <a:t>HDD</a:t>
            </a:r>
            <a:r>
              <a:rPr lang="zh-CN" altLang="en-US" dirty="0"/>
              <a:t> 混合存储架构，成本降低 </a:t>
            </a:r>
            <a:r>
              <a:rPr lang="en-US" altLang="zh-CN" dirty="0"/>
              <a:t>30%</a:t>
            </a:r>
            <a:r>
              <a:rPr lang="zh-CN" altLang="en-US" dirty="0"/>
              <a:t> 同时保障性能。</a:t>
            </a:r>
          </a:p>
        </p:txBody>
      </p:sp>
    </p:spTree>
    <p:extLst>
      <p:ext uri="{BB962C8B-B14F-4D97-AF65-F5344CB8AC3E}">
        <p14:creationId xmlns:p14="http://schemas.microsoft.com/office/powerpoint/2010/main" val="34448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56C78-E92C-2FE6-A3B2-B411F3BB0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通信中间件</a:t>
            </a:r>
            <a:endParaRPr lang="en-US" altLang="zh-CN" dirty="0"/>
          </a:p>
          <a:p>
            <a:r>
              <a:rPr lang="zh-CN" altLang="en-US" sz="6600" dirty="0"/>
              <a:t>从 </a:t>
            </a:r>
            <a:r>
              <a:rPr lang="en" altLang="zh-CN" sz="6600" dirty="0"/>
              <a:t>MPI</a:t>
            </a:r>
            <a:r>
              <a:rPr lang="zh-CN" altLang="en-US" sz="6600" dirty="0"/>
              <a:t> 到跨架构互联</a:t>
            </a:r>
          </a:p>
        </p:txBody>
      </p:sp>
    </p:spTree>
    <p:extLst>
      <p:ext uri="{BB962C8B-B14F-4D97-AF65-F5344CB8AC3E}">
        <p14:creationId xmlns:p14="http://schemas.microsoft.com/office/powerpoint/2010/main" val="29560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2BE29E-B7E9-0106-B966-58CB44E6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</a:t>
            </a:r>
            <a:r>
              <a:rPr lang="en" altLang="zh-CN" dirty="0"/>
              <a:t>MPI</a:t>
            </a:r>
            <a:r>
              <a:rPr lang="zh-CN" altLang="en-US" dirty="0"/>
              <a:t> 统治时代（</a:t>
            </a:r>
            <a:r>
              <a:rPr lang="en-US" altLang="zh-CN" dirty="0"/>
              <a:t>1990</a:t>
            </a:r>
            <a:r>
              <a:rPr lang="en" altLang="zh-CN" dirty="0"/>
              <a:t>s-2010s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A11FF2-5F60-7170-59FA-7B5594A2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消息传递接口 </a:t>
            </a:r>
            <a:r>
              <a:rPr lang="en" altLang="zh-CN" dirty="0"/>
              <a:t>MPI</a:t>
            </a:r>
            <a:r>
              <a:rPr lang="zh-CN" altLang="en" dirty="0"/>
              <a:t>：</a:t>
            </a:r>
            <a:r>
              <a:rPr lang="en" altLang="zh-CN" dirty="0"/>
              <a:t>HPC</a:t>
            </a:r>
            <a:r>
              <a:rPr lang="zh-CN" altLang="en-US" dirty="0"/>
              <a:t> 通信标准（</a:t>
            </a:r>
            <a:r>
              <a:rPr lang="en" altLang="zh-CN" dirty="0"/>
              <a:t>Open MPI</a:t>
            </a:r>
            <a:r>
              <a:rPr lang="en-US" altLang="zh-CN" dirty="0"/>
              <a:t>/</a:t>
            </a:r>
            <a:r>
              <a:rPr lang="en" altLang="zh-CN" dirty="0"/>
              <a:t>Intel MPI</a:t>
            </a:r>
            <a:r>
              <a:rPr lang="zh-CN" altLang="en" dirty="0"/>
              <a:t>），</a:t>
            </a:r>
            <a:r>
              <a:rPr lang="zh-CN" altLang="en-US" dirty="0"/>
              <a:t>支持</a:t>
            </a:r>
            <a:r>
              <a:rPr lang="en-US" altLang="zh-CN" dirty="0"/>
              <a:t>P2P</a:t>
            </a:r>
            <a:r>
              <a:rPr lang="zh-CN" altLang="en-US" dirty="0"/>
              <a:t>与集合通信。</a:t>
            </a:r>
          </a:p>
          <a:p>
            <a:r>
              <a:rPr lang="zh-CN" altLang="en-US" dirty="0"/>
              <a:t>性能优化 ：</a:t>
            </a:r>
            <a:r>
              <a:rPr lang="en" altLang="zh-CN" dirty="0"/>
              <a:t>RDMA</a:t>
            </a:r>
            <a:r>
              <a:rPr lang="zh-CN" altLang="en-US" dirty="0"/>
              <a:t> 技术将延迟降至 </a:t>
            </a:r>
            <a:r>
              <a:rPr lang="en-US" altLang="zh-CN" dirty="0"/>
              <a:t>1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 级（</a:t>
            </a:r>
            <a:r>
              <a:rPr lang="en" altLang="zh-CN" dirty="0"/>
              <a:t>e.g. InfiniBand</a:t>
            </a:r>
            <a:r>
              <a:rPr lang="zh-CN" altLang="en-US" dirty="0"/>
              <a:t> </a:t>
            </a:r>
            <a:r>
              <a:rPr lang="en" altLang="zh-CN" dirty="0"/>
              <a:t>Verbs API</a:t>
            </a:r>
            <a:r>
              <a:rPr lang="zh-CN" altLang="en" dirty="0"/>
              <a:t>）。</a:t>
            </a:r>
          </a:p>
          <a:p>
            <a:endParaRPr lang="zh-CN" altLang="en-US" dirty="0"/>
          </a:p>
        </p:txBody>
      </p:sp>
      <p:pic>
        <p:nvPicPr>
          <p:cNvPr id="18434" name="Picture 2" descr="an OpenMP+MPI framework for implementation of irregular Floyd's and... |  Download Scientific Diagram">
            <a:extLst>
              <a:ext uri="{FF2B5EF4-FFF2-40B4-BE49-F238E27FC236}">
                <a16:creationId xmlns:a16="http://schemas.microsoft.com/office/drawing/2014/main" id="{52132A65-23A7-F392-6D41-63BC6BAF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41" y="2519069"/>
            <a:ext cx="10298879" cy="38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834E1-1485-60B8-4836-30C59A1C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发展历程：多协议协同（</a:t>
            </a:r>
            <a:r>
              <a:rPr lang="en-US" altLang="zh-CN" dirty="0"/>
              <a:t>2020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6E2923-7AC1-9AC9-C87F-4B36715CD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UCX</a:t>
            </a:r>
            <a:r>
              <a:rPr lang="zh-CN" altLang="en" dirty="0"/>
              <a:t>（</a:t>
            </a:r>
            <a:r>
              <a:rPr lang="en" altLang="zh-CN" dirty="0"/>
              <a:t>Unified Communication X</a:t>
            </a:r>
            <a:r>
              <a:rPr lang="zh-CN" altLang="en" dirty="0"/>
              <a:t>）：</a:t>
            </a:r>
            <a:r>
              <a:rPr lang="zh-CN" altLang="en-US" dirty="0"/>
              <a:t>支持 </a:t>
            </a:r>
            <a:r>
              <a:rPr lang="en" altLang="zh-CN" dirty="0"/>
              <a:t>MPI</a:t>
            </a:r>
            <a:r>
              <a:rPr lang="en-US" altLang="zh-CN" dirty="0"/>
              <a:t>/</a:t>
            </a:r>
            <a:r>
              <a:rPr lang="en" altLang="zh-CN" dirty="0" err="1"/>
              <a:t>OpenSHMEM</a:t>
            </a:r>
            <a:r>
              <a:rPr lang="en-US" altLang="zh-CN" dirty="0"/>
              <a:t>/</a:t>
            </a:r>
            <a:r>
              <a:rPr lang="en" altLang="zh-CN" dirty="0"/>
              <a:t>PGAS</a:t>
            </a:r>
            <a:r>
              <a:rPr lang="zh-CN" altLang="en-US" dirty="0"/>
              <a:t> 等多编程模型。</a:t>
            </a:r>
          </a:p>
          <a:p>
            <a:r>
              <a:rPr lang="zh-CN" altLang="en-US" dirty="0"/>
              <a:t>云原生通信：</a:t>
            </a:r>
            <a:r>
              <a:rPr lang="en" altLang="zh-CN" dirty="0" err="1"/>
              <a:t>gRPC</a:t>
            </a:r>
            <a:r>
              <a:rPr lang="zh-CN" altLang="en-US" dirty="0"/>
              <a:t> 与 </a:t>
            </a:r>
            <a:r>
              <a:rPr lang="en" altLang="zh-CN" dirty="0"/>
              <a:t>RDMA</a:t>
            </a:r>
            <a:r>
              <a:rPr lang="zh-CN" altLang="en-US" dirty="0"/>
              <a:t> 结合降低跨容器通信开销。</a:t>
            </a:r>
          </a:p>
        </p:txBody>
      </p:sp>
      <p:pic>
        <p:nvPicPr>
          <p:cNvPr id="19458" name="Picture 2" descr="Cray OpenSHMEMX — HPE Cray Programming Environment documentation">
            <a:extLst>
              <a:ext uri="{FF2B5EF4-FFF2-40B4-BE49-F238E27FC236}">
                <a16:creationId xmlns:a16="http://schemas.microsoft.com/office/drawing/2014/main" id="{477AE2F9-4DA7-55CB-1371-ACFF489E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3058795"/>
            <a:ext cx="3816760" cy="32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emory Architecture Overview">
            <a:extLst>
              <a:ext uri="{FF2B5EF4-FFF2-40B4-BE49-F238E27FC236}">
                <a16:creationId xmlns:a16="http://schemas.microsoft.com/office/drawing/2014/main" id="{03EF34A9-B6DE-FDC0-F60B-E215697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005" y="3022283"/>
            <a:ext cx="3703473" cy="33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5BEBCE-B212-DBF4-DCF5-B4FF8A94F0F2}"/>
              </a:ext>
            </a:extLst>
          </p:cNvPr>
          <p:cNvSpPr txBox="1"/>
          <p:nvPr/>
        </p:nvSpPr>
        <p:spPr>
          <a:xfrm>
            <a:off x="945971" y="2468457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OpenSHMEM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3BFF6F-7691-A1B2-EC3B-CEF37F16F3FF}"/>
              </a:ext>
            </a:extLst>
          </p:cNvPr>
          <p:cNvSpPr txBox="1"/>
          <p:nvPr/>
        </p:nvSpPr>
        <p:spPr>
          <a:xfrm>
            <a:off x="6619752" y="2468457"/>
            <a:ext cx="412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374153"/>
                </a:solidFill>
                <a:latin typeface="Lexend" pitchFamily="2" charset="0"/>
              </a:rPr>
              <a:t>PGAS</a:t>
            </a:r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8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9CBA34-9456-9076-E56E-6A3F5947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2BBF72-EAF1-CB24-DB81-E18A3260B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光网络抽象层：硅光芯片驱动的零拷贝通信协议（</a:t>
            </a:r>
            <a:r>
              <a:rPr lang="en" altLang="zh-CN" dirty="0"/>
              <a:t>e.g. Intel A photonics API</a:t>
            </a:r>
            <a:r>
              <a:rPr lang="zh-CN" altLang="en" dirty="0"/>
              <a:t>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自适应路由：基于拓扑感知的动态路径选择（</a:t>
            </a:r>
            <a:r>
              <a:rPr lang="en" altLang="zh-CN" dirty="0"/>
              <a:t>e.g. SLURM</a:t>
            </a:r>
            <a:r>
              <a:rPr lang="zh-CN" altLang="en-US" dirty="0"/>
              <a:t> </a:t>
            </a:r>
            <a:r>
              <a:rPr lang="en" altLang="zh-CN" dirty="0"/>
              <a:t>Gang Scheduling</a:t>
            </a:r>
            <a:r>
              <a:rPr lang="zh-CN" altLang="en-US" dirty="0"/>
              <a:t>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84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B539E-0BC2-AE7B-D4C4-9FC0AB97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调度系统</a:t>
            </a:r>
            <a:endParaRPr lang="en-US" altLang="zh-CN" dirty="0"/>
          </a:p>
          <a:p>
            <a:r>
              <a:rPr lang="zh-CN" altLang="en-US" sz="7100" dirty="0"/>
              <a:t>静态分配 </a:t>
            </a:r>
            <a:r>
              <a:rPr lang="en-US" altLang="zh-CN" sz="7100" dirty="0"/>
              <a:t>to</a:t>
            </a:r>
            <a:r>
              <a:rPr lang="zh-CN" altLang="en-US" sz="7100" dirty="0"/>
              <a:t> 智能动态管理</a:t>
            </a:r>
          </a:p>
        </p:txBody>
      </p:sp>
    </p:spTree>
    <p:extLst>
      <p:ext uri="{BB962C8B-B14F-4D97-AF65-F5344CB8AC3E}">
        <p14:creationId xmlns:p14="http://schemas.microsoft.com/office/powerpoint/2010/main" val="284190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3EFBBB-AA12-C08E-F871-E3CCAA8D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63679-9FAE-3E4A-798A-4AACF5F5D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单机调度工具 ：</a:t>
            </a:r>
            <a:r>
              <a:rPr lang="en" altLang="zh-CN" dirty="0"/>
              <a:t>e.g. Unix</a:t>
            </a:r>
            <a:r>
              <a:rPr lang="zh-CN" altLang="en-US" dirty="0"/>
              <a:t> 的 </a:t>
            </a:r>
            <a:r>
              <a:rPr lang="en" altLang="zh-CN" dirty="0"/>
              <a:t>at</a:t>
            </a:r>
            <a:r>
              <a:rPr lang="zh-CN" altLang="en-US" dirty="0"/>
              <a:t> 和 </a:t>
            </a:r>
            <a:r>
              <a:rPr lang="en" altLang="zh-CN" dirty="0" err="1"/>
              <a:t>cron</a:t>
            </a:r>
            <a:r>
              <a:rPr lang="zh-CN" altLang="en-US" dirty="0"/>
              <a:t> 仅支持本地任务调度。</a:t>
            </a:r>
          </a:p>
          <a:p>
            <a:r>
              <a:rPr lang="zh-CN" altLang="en-US" b="1" dirty="0"/>
              <a:t>集群调度系统 ：</a:t>
            </a:r>
            <a:r>
              <a:rPr lang="en" altLang="zh-CN" dirty="0"/>
              <a:t>Portable Batch System</a:t>
            </a:r>
            <a:r>
              <a:rPr lang="zh-CN" altLang="en" dirty="0"/>
              <a:t>（</a:t>
            </a:r>
            <a:r>
              <a:rPr lang="en" altLang="zh-CN" dirty="0"/>
              <a:t>PBS</a:t>
            </a:r>
            <a:r>
              <a:rPr lang="zh-CN" altLang="en" dirty="0"/>
              <a:t>）、</a:t>
            </a:r>
            <a:r>
              <a:rPr lang="en" altLang="zh-CN" dirty="0"/>
              <a:t>Load Sharing Facility</a:t>
            </a:r>
            <a:r>
              <a:rPr lang="zh-CN" altLang="en" dirty="0"/>
              <a:t>（</a:t>
            </a:r>
            <a:r>
              <a:rPr lang="en" altLang="zh-CN" dirty="0"/>
              <a:t>LSF</a:t>
            </a:r>
            <a:r>
              <a:rPr lang="zh-CN" altLang="en" dirty="0"/>
              <a:t>）</a:t>
            </a:r>
            <a:r>
              <a:rPr lang="zh-CN" altLang="en-US" dirty="0"/>
              <a:t>作业队列管理，支持多节点资源分配。</a:t>
            </a:r>
          </a:p>
          <a:p>
            <a:endParaRPr lang="zh-CN" altLang="en-US" dirty="0"/>
          </a:p>
        </p:txBody>
      </p:sp>
      <p:pic>
        <p:nvPicPr>
          <p:cNvPr id="1026" name="Picture 2" descr="PBS Job Scheduler Important Command And Architecture">
            <a:extLst>
              <a:ext uri="{FF2B5EF4-FFF2-40B4-BE49-F238E27FC236}">
                <a16:creationId xmlns:a16="http://schemas.microsoft.com/office/drawing/2014/main" id="{BC969996-5D34-5F22-6A6C-34476AEE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403" y="2989093"/>
            <a:ext cx="3783596" cy="33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IBM Platform LSF">
            <a:extLst>
              <a:ext uri="{FF2B5EF4-FFF2-40B4-BE49-F238E27FC236}">
                <a16:creationId xmlns:a16="http://schemas.microsoft.com/office/drawing/2014/main" id="{3C75E48C-EB2F-13C3-7A9D-EC303C1B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911" y="2989093"/>
            <a:ext cx="3783596" cy="32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3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49A293-7E38-AB47-0E44-D932BAD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发展历程：现代调度系统（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7786E4-F404-DFFA-4901-0118571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Slurm</a:t>
            </a:r>
            <a:r>
              <a:rPr lang="zh-CN" altLang="en" dirty="0"/>
              <a:t>：</a:t>
            </a:r>
            <a:r>
              <a:rPr lang="zh-CN" altLang="en-US" dirty="0"/>
              <a:t>开源社区主导，支持千万级核心调度，提供抢占式调度、</a:t>
            </a:r>
            <a:r>
              <a:rPr lang="en" altLang="zh-CN" dirty="0"/>
              <a:t>NPU</a:t>
            </a:r>
            <a:r>
              <a:rPr lang="zh-CN" altLang="en-US" dirty="0"/>
              <a:t> 资源细粒度分配功能。</a:t>
            </a:r>
          </a:p>
          <a:p>
            <a:r>
              <a:rPr lang="zh-CN" altLang="en-US" b="1" dirty="0"/>
              <a:t>云原生调度：</a:t>
            </a:r>
            <a:r>
              <a:rPr lang="en" altLang="zh-CN" dirty="0"/>
              <a:t>Kubernetes</a:t>
            </a:r>
            <a:r>
              <a:rPr lang="zh-CN" altLang="en-US" dirty="0"/>
              <a:t>通过插件扩展支持</a:t>
            </a:r>
            <a:r>
              <a:rPr lang="en" altLang="zh-CN" dirty="0"/>
              <a:t>HPC</a:t>
            </a:r>
            <a:r>
              <a:rPr lang="zh-CN" altLang="en-US" dirty="0"/>
              <a:t>混合负载，实现容器化任务弹性伸缩。</a:t>
            </a:r>
          </a:p>
        </p:txBody>
      </p:sp>
      <p:pic>
        <p:nvPicPr>
          <p:cNvPr id="2050" name="Picture 2" descr="Slurm architecture. (Source: Slurm website) | Download Scientific Diagram">
            <a:extLst>
              <a:ext uri="{FF2B5EF4-FFF2-40B4-BE49-F238E27FC236}">
                <a16:creationId xmlns:a16="http://schemas.microsoft.com/office/drawing/2014/main" id="{E977DF92-BCEA-F535-DDA9-3139100E6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2727382"/>
            <a:ext cx="5068248" cy="35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Kubernetes works | CNCF">
            <a:extLst>
              <a:ext uri="{FF2B5EF4-FFF2-40B4-BE49-F238E27FC236}">
                <a16:creationId xmlns:a16="http://schemas.microsoft.com/office/drawing/2014/main" id="{E8C146CD-329C-B028-F183-280561D96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6" t="8218" r="4025" b="4767"/>
          <a:stretch/>
        </p:blipFill>
        <p:spPr bwMode="auto">
          <a:xfrm>
            <a:off x="6206363" y="2640438"/>
            <a:ext cx="5646309" cy="36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5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1E35A5-2AF1-2CE4-47CF-504B0AE0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60F76-8A01-96FC-366B-7CF320373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AI</a:t>
            </a:r>
            <a:r>
              <a:rPr lang="zh-CN" altLang="en-US" b="1" dirty="0"/>
              <a:t>驱动预测调度：</a:t>
            </a:r>
            <a:r>
              <a:rPr lang="zh-CN" altLang="en-US" dirty="0"/>
              <a:t>基于 </a:t>
            </a:r>
            <a:r>
              <a:rPr lang="en-US" altLang="zh-CN" dirty="0"/>
              <a:t>RL</a:t>
            </a:r>
            <a:r>
              <a:rPr lang="zh-CN" altLang="en-US" dirty="0"/>
              <a:t> 调度算法，动态优化任务优先级。</a:t>
            </a:r>
          </a:p>
          <a:p>
            <a:r>
              <a:rPr lang="zh-CN" altLang="en-US" b="1" dirty="0"/>
              <a:t>异构资源协同 ：</a:t>
            </a:r>
            <a:r>
              <a:rPr lang="en" altLang="zh-CN" dirty="0"/>
              <a:t>CPU/GPU/NPU</a:t>
            </a:r>
            <a:r>
              <a:rPr lang="zh-CN" altLang="en-US" dirty="0"/>
              <a:t> 混合调度。</a:t>
            </a:r>
          </a:p>
          <a:p>
            <a:r>
              <a:rPr lang="zh-CN" altLang="en-US" b="1" dirty="0"/>
              <a:t>绿色节能调度：</a:t>
            </a:r>
            <a:r>
              <a:rPr lang="zh-CN" altLang="en-US" dirty="0"/>
              <a:t>结合硬件功耗监控、能耗感知调度策略，降低 </a:t>
            </a:r>
            <a:r>
              <a:rPr lang="en" altLang="zh-CN" dirty="0"/>
              <a:t>PUE 10%-20%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44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2DC4AFF-1CB1-5EF0-71A1-BCB05672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基础软件面向未来挑战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13E939-B3E3-14D8-4F3A-FADB2F46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硬件碎片化​​：​​</a:t>
            </a:r>
            <a:r>
              <a:rPr lang="zh-CN" altLang="en-US" dirty="0"/>
              <a:t>开放标准（</a:t>
            </a:r>
            <a:r>
              <a:rPr lang="en" altLang="zh-CN" dirty="0" err="1"/>
              <a:t>oneAPI</a:t>
            </a:r>
            <a:r>
              <a:rPr lang="en" altLang="zh-CN" dirty="0"/>
              <a:t>/UXL</a:t>
            </a:r>
            <a:r>
              <a:rPr lang="zh-CN" altLang="en" dirty="0"/>
              <a:t>） </a:t>
            </a:r>
            <a:r>
              <a:rPr lang="en" altLang="zh-CN" dirty="0"/>
              <a:t>+ </a:t>
            </a:r>
            <a:r>
              <a:rPr lang="zh-CN" altLang="en-US" dirty="0"/>
              <a:t>统一中间表示（</a:t>
            </a:r>
            <a:r>
              <a:rPr lang="en" altLang="zh-CN" dirty="0"/>
              <a:t>MLIR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r>
              <a:rPr lang="en" altLang="zh-CN" b="1" dirty="0"/>
              <a:t>​​</a:t>
            </a:r>
            <a:r>
              <a:rPr lang="zh-CN" altLang="en-US" b="1" dirty="0"/>
              <a:t>存储与计算失衡​​：​​</a:t>
            </a:r>
            <a:r>
              <a:rPr lang="zh-CN" altLang="en-US" dirty="0"/>
              <a:t>存算一体架构（</a:t>
            </a:r>
            <a:r>
              <a:rPr lang="en" altLang="zh-CN" dirty="0"/>
              <a:t>Near-Data Processing</a:t>
            </a:r>
            <a:r>
              <a:rPr lang="zh-CN" altLang="en" dirty="0"/>
              <a:t>） </a:t>
            </a:r>
            <a:r>
              <a:rPr lang="en" altLang="zh-CN" dirty="0"/>
              <a:t>+ CXL</a:t>
            </a:r>
            <a:r>
              <a:rPr lang="zh-CN" altLang="en-US" dirty="0"/>
              <a:t> 内存池化​​</a:t>
            </a:r>
          </a:p>
          <a:p>
            <a:r>
              <a:rPr lang="zh-CN" altLang="en-US" b="1" dirty="0"/>
              <a:t>​​能源效率优化​​：​​</a:t>
            </a:r>
            <a:r>
              <a:rPr lang="zh-CN" altLang="en-US" dirty="0"/>
              <a:t>运行时动态调频</a:t>
            </a:r>
            <a:r>
              <a:rPr lang="zh-CN" altLang="en" dirty="0"/>
              <a:t> </a:t>
            </a:r>
            <a:r>
              <a:rPr lang="en" altLang="zh-CN" dirty="0"/>
              <a:t>+ </a:t>
            </a:r>
            <a:r>
              <a:rPr lang="zh-CN" altLang="en-US" dirty="0"/>
              <a:t>作业功耗感知调度​​，算法硬件协同设计降低每 </a:t>
            </a:r>
            <a:r>
              <a:rPr lang="en" altLang="zh-CN" dirty="0"/>
              <a:t>FLOP</a:t>
            </a:r>
            <a:r>
              <a:rPr lang="zh-CN" altLang="en-US" dirty="0"/>
              <a:t> 能耗。</a:t>
            </a:r>
          </a:p>
          <a:p>
            <a:endParaRPr lang="en-US" altLang="zh-CN" dirty="0"/>
          </a:p>
          <a:p>
            <a:r>
              <a:rPr lang="en" altLang="zh-CN" sz="2400" b="1" dirty="0">
                <a:solidFill>
                  <a:srgbClr val="66BA36"/>
                </a:solidFill>
              </a:rPr>
              <a:t>HPC</a:t>
            </a:r>
            <a:r>
              <a:rPr lang="zh-CN" altLang="en-US" sz="2400" b="1" dirty="0">
                <a:solidFill>
                  <a:srgbClr val="66BA36"/>
                </a:solidFill>
              </a:rPr>
              <a:t> 基础软件将向智能化、一体化、开放生态演进</a:t>
            </a:r>
          </a:p>
        </p:txBody>
      </p:sp>
    </p:spTree>
    <p:extLst>
      <p:ext uri="{BB962C8B-B14F-4D97-AF65-F5344CB8AC3E}">
        <p14:creationId xmlns:p14="http://schemas.microsoft.com/office/powerpoint/2010/main" val="10878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应用软件</a:t>
            </a:r>
            <a:endParaRPr lang="en-US" altLang="zh-CN" sz="9600" b="1" dirty="0"/>
          </a:p>
          <a:p>
            <a:r>
              <a:rPr lang="en-US" altLang="zh-CN" dirty="0"/>
              <a:t>Application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414119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45B08A-212A-BF16-039B-867D9876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阶段</a:t>
            </a:r>
            <a:r>
              <a:rPr lang="en-US" altLang="zh-CN" dirty="0"/>
              <a:t>1</a:t>
            </a:r>
            <a:r>
              <a:rPr lang="zh-CN" altLang="en-US" dirty="0"/>
              <a:t>：专用代码时代（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en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482A2-9E33-F69A-E442-85FC355F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特征​​：</a:t>
            </a:r>
            <a:endParaRPr lang="en-US" altLang="zh-CN" b="1" dirty="0"/>
          </a:p>
          <a:p>
            <a:pPr lvl="1"/>
            <a:r>
              <a:rPr lang="zh-CN" altLang="en-US" dirty="0"/>
              <a:t>各领域自研封闭式代码，强依赖底层硬件（</a:t>
            </a:r>
            <a:r>
              <a:rPr lang="en" altLang="zh-CN" dirty="0"/>
              <a:t>e.g. </a:t>
            </a:r>
            <a:r>
              <a:rPr lang="zh-CN" altLang="en-US" dirty="0"/>
              <a:t>核爆模拟 </a:t>
            </a:r>
            <a:r>
              <a:rPr lang="en" altLang="zh-CN" dirty="0"/>
              <a:t>LASNEX</a:t>
            </a:r>
            <a:r>
              <a:rPr lang="zh-CN" altLang="en" dirty="0"/>
              <a:t>、</a:t>
            </a:r>
            <a:r>
              <a:rPr lang="zh-CN" altLang="en-US" dirty="0"/>
              <a:t>气象 </a:t>
            </a:r>
            <a:r>
              <a:rPr lang="en" altLang="zh-CN" dirty="0"/>
              <a:t>WRF</a:t>
            </a:r>
            <a:r>
              <a:rPr lang="zh-CN" altLang="en-US" dirty="0"/>
              <a:t> </a:t>
            </a:r>
            <a:r>
              <a:rPr lang="en" altLang="zh-CN" dirty="0"/>
              <a:t>MM5</a:t>
            </a:r>
            <a:r>
              <a:rPr lang="zh-CN" altLang="en" dirty="0"/>
              <a:t>）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-US" b="1" dirty="0"/>
              <a:t>瓶颈​​：</a:t>
            </a:r>
            <a:endParaRPr lang="en-US" altLang="zh-CN" b="1" dirty="0"/>
          </a:p>
          <a:p>
            <a:pPr lvl="1"/>
            <a:r>
              <a:rPr lang="zh-CN" altLang="en-US" dirty="0"/>
              <a:t>并行扩展性差（</a:t>
            </a:r>
            <a:r>
              <a:rPr lang="en" altLang="zh-CN" dirty="0"/>
              <a:t>MPI</a:t>
            </a:r>
            <a:r>
              <a:rPr lang="zh-CN" altLang="en-US" dirty="0"/>
              <a:t> 实现粗糙）</a:t>
            </a:r>
            <a:endParaRPr lang="en-US" altLang="zh-CN" dirty="0"/>
          </a:p>
          <a:p>
            <a:pPr lvl="1"/>
            <a:r>
              <a:rPr lang="zh-CN" altLang="en-US" dirty="0"/>
              <a:t>维护成本高（ </a:t>
            </a:r>
            <a:r>
              <a:rPr lang="en" altLang="zh-CN" dirty="0"/>
              <a:t>Fortran/C</a:t>
            </a:r>
            <a:r>
              <a:rPr lang="zh-CN" altLang="en-US" dirty="0"/>
              <a:t> 主导，代码动辄百万行）</a:t>
            </a:r>
            <a:endParaRPr lang="en-US" altLang="zh-CN" dirty="0"/>
          </a:p>
          <a:p>
            <a:pPr lvl="1"/>
            <a:r>
              <a:rPr lang="zh-CN" altLang="en-US" dirty="0"/>
              <a:t>移植困难（</a:t>
            </a:r>
            <a:r>
              <a:rPr lang="en" altLang="zh-CN" dirty="0"/>
              <a:t>e.g. </a:t>
            </a:r>
            <a:r>
              <a:rPr lang="zh-CN" altLang="en-US" dirty="0"/>
              <a:t> 从向量机转向集群）</a:t>
            </a:r>
          </a:p>
        </p:txBody>
      </p:sp>
    </p:spTree>
    <p:extLst>
      <p:ext uri="{BB962C8B-B14F-4D97-AF65-F5344CB8AC3E}">
        <p14:creationId xmlns:p14="http://schemas.microsoft.com/office/powerpoint/2010/main" val="322330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ED0667-DF2E-7D53-46E8-6B437771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2</a:t>
            </a:r>
            <a:r>
              <a:rPr lang="zh-CN" altLang="en-US" dirty="0"/>
              <a:t>：社区软件包崛起（</a:t>
            </a:r>
            <a:r>
              <a:rPr lang="en-US" altLang="zh-CN" dirty="0"/>
              <a:t>2000</a:t>
            </a:r>
            <a:r>
              <a:rPr lang="en" altLang="zh-CN" dirty="0"/>
              <a:t>s-2010s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4F61E9-68D6-B28C-FBDD-55A667FE9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​​领域标准化​​：出现​​可复用开源框架​​，行业专家与 </a:t>
            </a:r>
            <a:r>
              <a:rPr lang="en" altLang="zh-CN" dirty="0"/>
              <a:t>HPC</a:t>
            </a:r>
            <a:r>
              <a:rPr lang="zh-CN" altLang="en-US" dirty="0"/>
              <a:t> 开发者协作优化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110C9C-DCF7-C8A2-5595-5191EE56A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9445"/>
              </p:ext>
            </p:extLst>
          </p:nvPr>
        </p:nvGraphicFramePr>
        <p:xfrm>
          <a:off x="623636" y="1931542"/>
          <a:ext cx="10949494" cy="4245421"/>
        </p:xfrm>
        <a:graphic>
          <a:graphicData uri="http://schemas.openxmlformats.org/drawingml/2006/table">
            <a:tbl>
              <a:tblPr/>
              <a:tblGrid>
                <a:gridCol w="2766836">
                  <a:extLst>
                    <a:ext uri="{9D8B030D-6E8A-4147-A177-3AD203B41FA5}">
                      <a16:colId xmlns:a16="http://schemas.microsoft.com/office/drawing/2014/main" val="3783141822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4202714426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2487738813"/>
                    </a:ext>
                  </a:extLst>
                </a:gridCol>
              </a:tblGrid>
              <a:tr h="467716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领域​​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​​代表软件​​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​​基础技术支撑​​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958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​​流体力学​​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OpenFOAM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SU2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MPI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并行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非结构化网格库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7676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​​分子模拟​​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GROMACS, LAMMPS, NAMD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粒子邻居列表算法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加速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41853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​​天气预报​​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WRF, MPAS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嵌套网格并行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高效通讯库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7703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​​宇宙学​​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ENZO, GADGET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多尺度树形算法（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Barnes-Hut）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2917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​​结构分析​​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CalculiX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Code_Aster</a:t>
                      </a:r>
                      <a:endParaRPr lang="e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稀疏线性求解器（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MUMPS,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PETSc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7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2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3CCA60-E142-0F2E-AC0B-3FD558F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3</a:t>
            </a:r>
            <a:r>
              <a:rPr lang="zh-CN" altLang="en-US" dirty="0"/>
              <a:t>：多学科融合与</a:t>
            </a:r>
            <a:r>
              <a:rPr lang="en" altLang="zh-CN" dirty="0"/>
              <a:t>AI</a:t>
            </a:r>
            <a:r>
              <a:rPr lang="zh-CN" altLang="en-US" dirty="0"/>
              <a:t>赋能（</a:t>
            </a:r>
            <a:r>
              <a:rPr lang="en-US" altLang="zh-CN" dirty="0"/>
              <a:t>2020</a:t>
            </a:r>
            <a:r>
              <a:rPr lang="en" altLang="zh-CN" dirty="0"/>
              <a:t>s-</a:t>
            </a:r>
            <a:r>
              <a:rPr lang="zh-CN" altLang="en-US" dirty="0"/>
              <a:t>至今）​​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8D86BE-E4E8-D103-0025-0F633971D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新需求驱动​​：</a:t>
            </a:r>
          </a:p>
          <a:p>
            <a:pPr lvl="1"/>
            <a:r>
              <a:rPr lang="zh-CN" altLang="en-US" dirty="0"/>
              <a:t>​​精度提升​​（</a:t>
            </a:r>
            <a:r>
              <a:rPr lang="en" altLang="zh-CN" dirty="0"/>
              <a:t>e.g. </a:t>
            </a:r>
            <a:r>
              <a:rPr lang="zh-CN" altLang="en-US" dirty="0"/>
              <a:t>飞机制造中亿级网格 </a:t>
            </a:r>
            <a:r>
              <a:rPr lang="en" altLang="zh-CN" dirty="0"/>
              <a:t>CFD</a:t>
            </a:r>
            <a:r>
              <a:rPr lang="zh-CN" altLang="en-US" dirty="0"/>
              <a:t> 仿真）</a:t>
            </a:r>
          </a:p>
          <a:p>
            <a:pPr lvl="1"/>
            <a:r>
              <a:rPr lang="zh-CN" altLang="en-US" dirty="0"/>
              <a:t>​​实时性要求​​（</a:t>
            </a:r>
            <a:r>
              <a:rPr lang="en" altLang="zh-CN" dirty="0"/>
              <a:t>e.g. </a:t>
            </a:r>
            <a:r>
              <a:rPr lang="zh-CN" altLang="en-US" dirty="0"/>
              <a:t>量化交易毫秒级响应）</a:t>
            </a:r>
          </a:p>
          <a:p>
            <a:pPr lvl="1"/>
            <a:r>
              <a:rPr lang="zh-CN" altLang="en-US" dirty="0"/>
              <a:t>​​数据爆炸​​（</a:t>
            </a:r>
            <a:r>
              <a:rPr lang="en" altLang="zh-CN" dirty="0"/>
              <a:t>e.g. </a:t>
            </a:r>
            <a:r>
              <a:rPr lang="zh-CN" altLang="en-US" dirty="0"/>
              <a:t>基因测序 </a:t>
            </a:r>
            <a:r>
              <a:rPr lang="en" altLang="zh-CN" dirty="0"/>
              <a:t>PB</a:t>
            </a:r>
            <a:r>
              <a:rPr lang="zh-CN" altLang="en-US" dirty="0"/>
              <a:t> 级数据处理）</a:t>
            </a:r>
          </a:p>
          <a:p>
            <a:r>
              <a:rPr lang="zh-CN" altLang="en-US" b="1" dirty="0"/>
              <a:t>​​技术革命​​：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AI/ML</a:t>
            </a:r>
            <a:r>
              <a:rPr lang="zh-CN" altLang="en-US" dirty="0"/>
              <a:t>融入​​：传统模拟结合深度学习代理模型（</a:t>
            </a:r>
            <a:r>
              <a:rPr lang="en" altLang="zh-CN" dirty="0"/>
              <a:t>e.g. </a:t>
            </a:r>
            <a:r>
              <a:rPr lang="zh-CN" altLang="en-US" dirty="0"/>
              <a:t>气候预测中 </a:t>
            </a:r>
            <a:r>
              <a:rPr lang="en" altLang="zh-CN" dirty="0"/>
              <a:t>Diffusion Model</a:t>
            </a:r>
            <a:r>
              <a:rPr lang="zh-CN" altLang="en" dirty="0"/>
              <a:t>）</a:t>
            </a:r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云原生架构​​：通过 </a:t>
            </a:r>
            <a:r>
              <a:rPr lang="en" altLang="zh-CN" dirty="0"/>
              <a:t>Kubernetes</a:t>
            </a:r>
            <a:r>
              <a:rPr lang="zh-CN" altLang="en-US" dirty="0"/>
              <a:t> 管理混合 </a:t>
            </a:r>
            <a:r>
              <a:rPr lang="en" altLang="zh-CN" dirty="0"/>
              <a:t>HPC+AI</a:t>
            </a:r>
            <a:r>
              <a:rPr lang="zh-CN" altLang="en-US" dirty="0"/>
              <a:t> 工作流</a:t>
            </a:r>
          </a:p>
        </p:txBody>
      </p:sp>
    </p:spTree>
    <p:extLst>
      <p:ext uri="{BB962C8B-B14F-4D97-AF65-F5344CB8AC3E}">
        <p14:creationId xmlns:p14="http://schemas.microsoft.com/office/powerpoint/2010/main" val="21663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) Simulation results depict the three main stages of MagLIF:... | Download  Scientific Diagram">
            <a:extLst>
              <a:ext uri="{FF2B5EF4-FFF2-40B4-BE49-F238E27FC236}">
                <a16:creationId xmlns:a16="http://schemas.microsoft.com/office/drawing/2014/main" id="{F46B829C-22CD-BBA1-2DCC-4A19BEB4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912" y="1487021"/>
            <a:ext cx="4657849" cy="2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1977BE3-9201-0368-7D23-170138BA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1</a:t>
            </a:r>
            <a:r>
              <a:rPr lang="zh-CN" altLang="en-US" dirty="0"/>
              <a:t>：基础科学领域​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7A7C4E-CFC3-2646-D7A9-3B38B9B81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核爆模拟​​：</a:t>
            </a:r>
          </a:p>
          <a:p>
            <a:pPr lvl="1"/>
            <a:r>
              <a:rPr lang="zh-CN" altLang="en-US" dirty="0"/>
              <a:t>趋势：​​多物理场强耦合​​（辐射流体</a:t>
            </a:r>
            <a:r>
              <a:rPr lang="en-US" altLang="zh-CN" dirty="0"/>
              <a:t>+</a:t>
            </a:r>
            <a:r>
              <a:rPr lang="zh-CN" altLang="en-US" dirty="0"/>
              <a:t>材料相变）</a:t>
            </a:r>
          </a:p>
          <a:p>
            <a:pPr lvl="1"/>
            <a:r>
              <a:rPr lang="zh-CN" altLang="en-US" dirty="0"/>
              <a:t>技术：​​自适应网格加密（</a:t>
            </a:r>
            <a:r>
              <a:rPr lang="en" altLang="zh-CN" dirty="0"/>
              <a:t>AMR</a:t>
            </a:r>
            <a:r>
              <a:rPr lang="zh-CN" altLang="en" dirty="0"/>
              <a:t>）</a:t>
            </a:r>
            <a:r>
              <a:rPr lang="en" altLang="zh-CN" dirty="0"/>
              <a:t>+ </a:t>
            </a:r>
            <a:r>
              <a:rPr lang="zh-CN" altLang="en-US" dirty="0"/>
              <a:t>异步通信​​（减少全局同步）</a:t>
            </a:r>
          </a:p>
          <a:p>
            <a:pPr lvl="1"/>
            <a:r>
              <a:rPr lang="zh-CN" altLang="en-US" dirty="0"/>
              <a:t>案例：美国 </a:t>
            </a:r>
            <a:r>
              <a:rPr lang="en" altLang="zh-CN" dirty="0"/>
              <a:t>LA-UR</a:t>
            </a:r>
            <a:r>
              <a:rPr lang="zh-CN" altLang="en-US" dirty="0"/>
              <a:t> 代码在 </a:t>
            </a:r>
            <a:r>
              <a:rPr lang="en" altLang="zh-CN" dirty="0"/>
              <a:t>Frontier</a:t>
            </a:r>
            <a:r>
              <a:rPr lang="zh-CN" altLang="en-US" dirty="0"/>
              <a:t> 超算上实现 </a:t>
            </a:r>
            <a:r>
              <a:rPr lang="en" altLang="zh-CN" dirty="0" err="1"/>
              <a:t>exascale</a:t>
            </a:r>
            <a:r>
              <a:rPr lang="zh-CN" altLang="en-US" dirty="0"/>
              <a:t> 扩展</a:t>
            </a:r>
          </a:p>
          <a:p>
            <a:r>
              <a:rPr lang="zh-CN" altLang="en-US" b="1" dirty="0"/>
              <a:t>​​高能物理​​：</a:t>
            </a:r>
          </a:p>
          <a:p>
            <a:pPr lvl="1"/>
            <a:r>
              <a:rPr lang="zh-CN" altLang="en-US" dirty="0"/>
              <a:t>趋势：​​边缘计算预处理​​（</a:t>
            </a:r>
            <a:r>
              <a:rPr lang="en" altLang="zh-CN" dirty="0"/>
              <a:t>LHC</a:t>
            </a:r>
            <a:r>
              <a:rPr lang="zh-CN" altLang="en-US" dirty="0"/>
              <a:t> 实验中先过滤 </a:t>
            </a:r>
            <a:r>
              <a:rPr lang="en-US" altLang="zh-CN" dirty="0"/>
              <a:t>99.99%</a:t>
            </a:r>
            <a:r>
              <a:rPr lang="zh-CN" altLang="en-US" dirty="0"/>
              <a:t> 数据）</a:t>
            </a:r>
          </a:p>
          <a:p>
            <a:pPr lvl="1"/>
            <a:r>
              <a:rPr lang="zh-CN" altLang="en-US" dirty="0"/>
              <a:t>技术：​​流式处理框架（</a:t>
            </a:r>
            <a:r>
              <a:rPr lang="en" altLang="zh-CN" dirty="0"/>
              <a:t>Apache Kafka</a:t>
            </a:r>
            <a:r>
              <a:rPr lang="zh-CN" altLang="en" dirty="0"/>
              <a:t>）</a:t>
            </a:r>
            <a:r>
              <a:rPr lang="en" altLang="zh-CN" dirty="0"/>
              <a:t>+ GPU</a:t>
            </a:r>
            <a:r>
              <a:rPr lang="zh-CN" altLang="en-US" dirty="0"/>
              <a:t> 加速分析​</a:t>
            </a:r>
          </a:p>
        </p:txBody>
      </p:sp>
      <p:pic>
        <p:nvPicPr>
          <p:cNvPr id="5122" name="Picture 2" descr="The data-driven future of high-energy-density physics | Nature">
            <a:extLst>
              <a:ext uri="{FF2B5EF4-FFF2-40B4-BE49-F238E27FC236}">
                <a16:creationId xmlns:a16="http://schemas.microsoft.com/office/drawing/2014/main" id="{430EA933-743E-A4C8-9A29-3CB7BE2E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1969" y="4281474"/>
            <a:ext cx="2583415" cy="19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-performance computing cuts particle collision data prep time">
            <a:extLst>
              <a:ext uri="{FF2B5EF4-FFF2-40B4-BE49-F238E27FC236}">
                <a16:creationId xmlns:a16="http://schemas.microsoft.com/office/drawing/2014/main" id="{0AC86438-DD39-B71E-6893-746FB89A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101" y="4281474"/>
            <a:ext cx="2052661" cy="1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8BCF7E-1FF1-5282-DEBC-1B26EBF0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2</a:t>
            </a:r>
            <a:r>
              <a:rPr lang="zh-CN" altLang="en-US" dirty="0"/>
              <a:t>：工程制造领域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B8219C-425A-0FAF-D4E8-28D684E59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飞机制造：</a:t>
            </a:r>
          </a:p>
          <a:p>
            <a:pPr lvl="1"/>
            <a:r>
              <a:rPr lang="zh-CN" altLang="en-US" dirty="0"/>
              <a:t>趋势：​​数字孪生实时校准​​（基于传感器数据更新模型）</a:t>
            </a:r>
          </a:p>
          <a:p>
            <a:pPr lvl="1"/>
            <a:r>
              <a:rPr lang="zh-CN" altLang="en-US" dirty="0"/>
              <a:t>技术：非结构化网格求解器（​​</a:t>
            </a:r>
            <a:r>
              <a:rPr lang="en" altLang="zh-CN" dirty="0"/>
              <a:t>SU2</a:t>
            </a:r>
            <a:r>
              <a:rPr lang="zh-CN" altLang="en-US" dirty="0"/>
              <a:t> 的 </a:t>
            </a:r>
            <a:r>
              <a:rPr lang="en" altLang="zh-CN" dirty="0"/>
              <a:t>GPU</a:t>
            </a:r>
            <a:r>
              <a:rPr lang="zh-CN" altLang="en-US" dirty="0"/>
              <a:t> 版​​）、多目标优化库（​​</a:t>
            </a:r>
            <a:r>
              <a:rPr lang="en" altLang="zh-CN" dirty="0"/>
              <a:t>DAKOTA + ML</a:t>
            </a:r>
            <a:r>
              <a:rPr lang="zh-CN" altLang="en-US" dirty="0"/>
              <a:t> 代理模型​​）</a:t>
            </a:r>
          </a:p>
          <a:p>
            <a:r>
              <a:rPr lang="zh-CN" altLang="en-US" b="1" dirty="0"/>
              <a:t>​​汽车碰撞测试​​：</a:t>
            </a:r>
          </a:p>
          <a:p>
            <a:pPr lvl="1"/>
            <a:r>
              <a:rPr lang="zh-CN" altLang="en-US" dirty="0"/>
              <a:t>趋势：​​混合精度计算​​（</a:t>
            </a:r>
            <a:r>
              <a:rPr lang="en" altLang="zh-CN" dirty="0"/>
              <a:t>FP64</a:t>
            </a:r>
            <a:r>
              <a:rPr lang="zh-CN" altLang="en-US" dirty="0"/>
              <a:t> 验证 </a:t>
            </a:r>
            <a:r>
              <a:rPr lang="en-US" altLang="zh-CN" dirty="0"/>
              <a:t>+ </a:t>
            </a:r>
            <a:r>
              <a:rPr lang="en" altLang="zh-CN" dirty="0"/>
              <a:t>FP16</a:t>
            </a:r>
            <a:r>
              <a:rPr lang="zh-CN" altLang="en-US" dirty="0"/>
              <a:t> 训练安全 </a:t>
            </a:r>
            <a:r>
              <a:rPr lang="en" altLang="zh-CN" dirty="0"/>
              <a:t>AI</a:t>
            </a:r>
            <a:r>
              <a:rPr lang="zh-CN" altLang="en-US" dirty="0"/>
              <a:t> 模型）</a:t>
            </a:r>
          </a:p>
          <a:p>
            <a:pPr lvl="1"/>
            <a:r>
              <a:rPr lang="zh-CN" altLang="en-US" dirty="0"/>
              <a:t>工具链：</a:t>
            </a:r>
            <a:r>
              <a:rPr lang="en" altLang="zh-CN" dirty="0"/>
              <a:t>LS-DYNA + NVIDIA Modulus</a:t>
            </a:r>
            <a:r>
              <a:rPr lang="zh-CN" altLang="en-US" dirty="0"/>
              <a:t> 物理 </a:t>
            </a:r>
            <a:r>
              <a:rPr lang="en" altLang="zh-CN" dirty="0"/>
              <a:t>AI</a:t>
            </a:r>
            <a:r>
              <a:rPr lang="zh-CN" altLang="en-US" dirty="0"/>
              <a:t> 框架</a:t>
            </a:r>
          </a:p>
          <a:p>
            <a:endParaRPr lang="zh-CN" altLang="en-US" dirty="0"/>
          </a:p>
        </p:txBody>
      </p:sp>
      <p:pic>
        <p:nvPicPr>
          <p:cNvPr id="6146" name="Picture 2" descr="Technologies That Will Shape The Future | Aviation Week Network">
            <a:extLst>
              <a:ext uri="{FF2B5EF4-FFF2-40B4-BE49-F238E27FC236}">
                <a16:creationId xmlns:a16="http://schemas.microsoft.com/office/drawing/2014/main" id="{BBB22B97-3757-E433-7CFA-1365A0A1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52" y="4437566"/>
            <a:ext cx="3541409" cy="19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ansforming CFD Simulations with ML Using NVIDIA PhysicsNeMo | NVIDIA  Technical Blog">
            <a:extLst>
              <a:ext uri="{FF2B5EF4-FFF2-40B4-BE49-F238E27FC236}">
                <a16:creationId xmlns:a16="http://schemas.microsoft.com/office/drawing/2014/main" id="{68B315FC-E8F6-D758-17F2-1F20DAC0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044" y="4274383"/>
            <a:ext cx="4123222" cy="23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aFLOW project helps industry exploit high-order CFD | Scientific  Computing World">
            <a:extLst>
              <a:ext uri="{FF2B5EF4-FFF2-40B4-BE49-F238E27FC236}">
                <a16:creationId xmlns:a16="http://schemas.microsoft.com/office/drawing/2014/main" id="{1FF6DD7E-3FF9-FF68-D6FE-D9B5D291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578" y="4521510"/>
            <a:ext cx="3246634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1E1B10-02DA-111E-FF25-FEF43CF5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3</a:t>
            </a:r>
            <a:r>
              <a:rPr lang="zh-CN" altLang="en-US" dirty="0"/>
              <a:t>：地球科学领域​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EDE8DE-F961-FC5C-EA6A-73003C4BA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天气预报​​：</a:t>
            </a:r>
          </a:p>
          <a:p>
            <a:pPr lvl="1"/>
            <a:r>
              <a:rPr lang="zh-CN" altLang="en-US" dirty="0"/>
              <a:t>趋势：​​公里级分辨率全球模拟​​</a:t>
            </a:r>
          </a:p>
          <a:p>
            <a:pPr lvl="1"/>
            <a:r>
              <a:rPr lang="zh-CN" altLang="en-US" dirty="0"/>
              <a:t>软件演进：</a:t>
            </a:r>
            <a:r>
              <a:rPr lang="en" altLang="zh-CN" dirty="0"/>
              <a:t>WRF → ​​MPAS</a:t>
            </a:r>
            <a:r>
              <a:rPr lang="zh-CN" altLang="en" dirty="0"/>
              <a:t>（</a:t>
            </a:r>
            <a:r>
              <a:rPr lang="zh-CN" altLang="en-US" dirty="0"/>
              <a:t>非结构化网格）​​ → ​​</a:t>
            </a:r>
            <a:r>
              <a:rPr lang="en" altLang="zh-CN" dirty="0"/>
              <a:t>FVM</a:t>
            </a:r>
            <a:r>
              <a:rPr lang="zh-CN" altLang="en-US" dirty="0"/>
              <a:t>​​；​​四维变分同化（</a:t>
            </a:r>
            <a:r>
              <a:rPr lang="en-US" altLang="zh-CN" dirty="0"/>
              <a:t>4</a:t>
            </a:r>
            <a:r>
              <a:rPr lang="en" altLang="zh-CN" dirty="0"/>
              <a:t>D-Var</a:t>
            </a:r>
            <a:r>
              <a:rPr lang="zh-CN" altLang="en" dirty="0"/>
              <a:t>）</a:t>
            </a:r>
            <a:r>
              <a:rPr lang="zh-CN" altLang="en-US" dirty="0"/>
              <a:t>算法​​优化</a:t>
            </a:r>
          </a:p>
          <a:p>
            <a:r>
              <a:rPr lang="zh-CN" altLang="en-US" b="1" dirty="0"/>
              <a:t>​​油气勘探​​：</a:t>
            </a:r>
          </a:p>
          <a:p>
            <a:pPr lvl="1"/>
            <a:r>
              <a:rPr lang="zh-CN" altLang="en-US" dirty="0"/>
              <a:t>趋势：​​全波形反演（</a:t>
            </a:r>
            <a:r>
              <a:rPr lang="en" altLang="zh-CN" dirty="0"/>
              <a:t>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pPr lvl="1"/>
            <a:r>
              <a:rPr lang="zh-CN" altLang="en-US" dirty="0"/>
              <a:t>性能瓶颈突破：​​通信避免算法（</a:t>
            </a:r>
            <a:r>
              <a:rPr lang="en" altLang="zh-CN" dirty="0"/>
              <a:t>CA-FWI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r>
              <a:rPr lang="zh-CN" altLang="en-US" dirty="0"/>
              <a:t>；波场重建用​​</a:t>
            </a:r>
            <a:r>
              <a:rPr lang="en" altLang="zh-CN" dirty="0"/>
              <a:t>Tensor Core</a:t>
            </a:r>
            <a:r>
              <a:rPr lang="zh-CN" altLang="en-US" dirty="0"/>
              <a:t>加速​</a:t>
            </a:r>
          </a:p>
          <a:p>
            <a:endParaRPr lang="zh-CN" altLang="en-US" dirty="0"/>
          </a:p>
        </p:txBody>
      </p:sp>
      <p:pic>
        <p:nvPicPr>
          <p:cNvPr id="7170" name="Picture 2" descr="Google AI predicts long-term climate trends and weather — in minutes">
            <a:extLst>
              <a:ext uri="{FF2B5EF4-FFF2-40B4-BE49-F238E27FC236}">
                <a16:creationId xmlns:a16="http://schemas.microsoft.com/office/drawing/2014/main" id="{BED5362F-4C49-249D-FA5F-0E13E529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864" y="4430888"/>
            <a:ext cx="3005815" cy="19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idespread Beneficial Rain Totals October 12-14, 2023">
            <a:extLst>
              <a:ext uri="{FF2B5EF4-FFF2-40B4-BE49-F238E27FC236}">
                <a16:creationId xmlns:a16="http://schemas.microsoft.com/office/drawing/2014/main" id="{AD3A6D49-7D7D-816B-88F7-C181602B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450" y="4425220"/>
            <a:ext cx="3405635" cy="1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SIRO PUBLISHING | Exploration Geophysics">
            <a:extLst>
              <a:ext uri="{FF2B5EF4-FFF2-40B4-BE49-F238E27FC236}">
                <a16:creationId xmlns:a16="http://schemas.microsoft.com/office/drawing/2014/main" id="{93BA2D90-1927-35C2-A15F-81EB50069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474"/>
          <a:stretch/>
        </p:blipFill>
        <p:spPr bwMode="auto">
          <a:xfrm>
            <a:off x="8402193" y="4425219"/>
            <a:ext cx="2756806" cy="19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基础软件</a:t>
            </a:r>
            <a:endParaRPr lang="en-US" altLang="zh-CN" sz="9600" b="1" dirty="0"/>
          </a:p>
          <a:p>
            <a:r>
              <a:rPr lang="en-US" altLang="zh-CN" dirty="0"/>
              <a:t>Software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6C6F52-C5B2-BFF6-32C3-DB1DA1BC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5CCDF-43DF-08B0-26F8-11715F269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HPC</a:t>
            </a:r>
            <a:r>
              <a:rPr lang="zh-CN" altLang="en-US" dirty="0"/>
              <a:t> 基础软件是连接硬件与应用的核心桥梁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发展历程围绕资源高效调度、数据高速流动、计算极致优化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主要有调度、存储、通信、编译、计算库及基础算法六大维度</a:t>
            </a:r>
          </a:p>
        </p:txBody>
      </p:sp>
    </p:spTree>
    <p:extLst>
      <p:ext uri="{BB962C8B-B14F-4D97-AF65-F5344CB8AC3E}">
        <p14:creationId xmlns:p14="http://schemas.microsoft.com/office/powerpoint/2010/main" val="52331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编译器与运行时</a:t>
            </a:r>
            <a:endParaRPr lang="en-US" altLang="zh-CN" dirty="0"/>
          </a:p>
          <a:p>
            <a:r>
              <a:rPr lang="zh-CN" altLang="en-US" sz="6600" dirty="0"/>
              <a:t>从手动优化到自动代码生成</a:t>
            </a:r>
          </a:p>
        </p:txBody>
      </p:sp>
    </p:spTree>
    <p:extLst>
      <p:ext uri="{BB962C8B-B14F-4D97-AF65-F5344CB8AC3E}">
        <p14:creationId xmlns:p14="http://schemas.microsoft.com/office/powerpoint/2010/main" val="129586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发展历程：传统编译器（</a:t>
            </a:r>
            <a:r>
              <a:rPr lang="en-US" altLang="zh-CN" dirty="0"/>
              <a:t>1980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Fortran</a:t>
            </a:r>
            <a:r>
              <a:rPr lang="zh-CN" altLang="en-US" dirty="0"/>
              <a:t> 主导 ：</a:t>
            </a:r>
            <a:r>
              <a:rPr lang="en" altLang="zh-CN" dirty="0"/>
              <a:t>Intel Fortran Compiler</a:t>
            </a:r>
            <a:r>
              <a:rPr lang="zh-CN" altLang="en" dirty="0"/>
              <a:t>、</a:t>
            </a:r>
            <a:r>
              <a:rPr lang="en" altLang="zh-CN" dirty="0"/>
              <a:t>PGI Compiler</a:t>
            </a:r>
            <a:r>
              <a:rPr lang="zh-CN" altLang="en-US" dirty="0"/>
              <a:t> 通过向量化和循环展开提升性能。</a:t>
            </a:r>
          </a:p>
          <a:p>
            <a:r>
              <a:rPr lang="en" altLang="zh-CN" dirty="0"/>
              <a:t>OpenMP</a:t>
            </a:r>
            <a:r>
              <a:rPr lang="zh-CN" altLang="en-US" dirty="0"/>
              <a:t> 初现 ：</a:t>
            </a:r>
            <a:r>
              <a:rPr lang="en-US" altLang="zh-CN" dirty="0"/>
              <a:t>1997</a:t>
            </a:r>
            <a:r>
              <a:rPr lang="zh-CN" altLang="en-US" dirty="0"/>
              <a:t> 年推出共享内存并行编程模型，支持多线程优化。</a:t>
            </a:r>
          </a:p>
          <a:p>
            <a:endParaRPr lang="zh-CN" altLang="en-US" dirty="0"/>
          </a:p>
        </p:txBody>
      </p:sp>
      <p:pic>
        <p:nvPicPr>
          <p:cNvPr id="10242" name="Picture 2" descr="A Brief History of Fortran — Steemit">
            <a:extLst>
              <a:ext uri="{FF2B5EF4-FFF2-40B4-BE49-F238E27FC236}">
                <a16:creationId xmlns:a16="http://schemas.microsoft.com/office/drawing/2014/main" id="{0E6DC108-C9F5-3AB7-E438-09383F78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338" y="2669711"/>
            <a:ext cx="4619143" cy="34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MP - Wikipedia">
            <a:extLst>
              <a:ext uri="{FF2B5EF4-FFF2-40B4-BE49-F238E27FC236}">
                <a16:creationId xmlns:a16="http://schemas.microsoft.com/office/drawing/2014/main" id="{1E00754C-7053-A337-1F5B-184AAA21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719" y="2454877"/>
            <a:ext cx="5349444" cy="17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OpenMP - NERSC Documentation">
            <a:extLst>
              <a:ext uri="{FF2B5EF4-FFF2-40B4-BE49-F238E27FC236}">
                <a16:creationId xmlns:a16="http://schemas.microsoft.com/office/drawing/2014/main" id="{1BE1BABB-4D59-795B-34E2-8C1F0A7B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8959" y="4177196"/>
            <a:ext cx="5143916" cy="20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33070</TotalTime>
  <Words>1771</Words>
  <Application>Microsoft Macintosh PowerPoint</Application>
  <PresentationFormat>自定义</PresentationFormat>
  <Paragraphs>190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基础软件</vt:lpstr>
      <vt:lpstr>PowerPoint 演示文稿</vt:lpstr>
      <vt:lpstr>发展历程：传统编译器（1980s-2000s）</vt:lpstr>
      <vt:lpstr>发展历程：异构编译时代（2010s~至今）</vt:lpstr>
      <vt:lpstr>未来趋势</vt:lpstr>
      <vt:lpstr>PowerPoint 演示文稿</vt:lpstr>
      <vt:lpstr>发展历程：经典数学库（1970s-2000s）</vt:lpstr>
      <vt:lpstr>发展历程：领域专用库（2010s至今）</vt:lpstr>
      <vt:lpstr>NVIDIA CUDA 计算库</vt:lpstr>
      <vt:lpstr>未来趋势</vt:lpstr>
      <vt:lpstr>PowerPoint 演示文稿</vt:lpstr>
      <vt:lpstr>发展历程 1：本地存储时代（1980s ~ 2000s）</vt:lpstr>
      <vt:lpstr>发展历程 2：并行文件系统（2010s ~ Today）</vt:lpstr>
      <vt:lpstr>未来趋势 </vt:lpstr>
      <vt:lpstr>PowerPoint 演示文稿</vt:lpstr>
      <vt:lpstr>发展历程：MPI 统治时代（1990s-2010s）</vt:lpstr>
      <vt:lpstr>发展历程：多协议协同（2020s至今）</vt:lpstr>
      <vt:lpstr>未来趋势</vt:lpstr>
      <vt:lpstr>PowerPoint 演示文稿</vt:lpstr>
      <vt:lpstr>发展历程：早期阶段（1990s-2000s）</vt:lpstr>
      <vt:lpstr>发展历程：现代调度系统（2010s至今）</vt:lpstr>
      <vt:lpstr>未来趋势</vt:lpstr>
      <vt:lpstr>基础软件面向未来挑战</vt:lpstr>
      <vt:lpstr>PowerPoint 演示文稿</vt:lpstr>
      <vt:lpstr>阶段1：专用代码时代（1990s-2000s）</vt:lpstr>
      <vt:lpstr>​​阶段2：社区软件包崛起（2000s-2010s）​​</vt:lpstr>
      <vt:lpstr>​​阶段3：多学科融合与AI赋能（2020s-至今）​​</vt:lpstr>
      <vt:lpstr>行业应用1：基础科学领域​</vt:lpstr>
      <vt:lpstr>行业应用2：工程制造领域</vt:lpstr>
      <vt:lpstr>行业应用3：地球科学领域​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11421</cp:revision>
  <cp:lastPrinted>2025-06-05T21:31:52Z</cp:lastPrinted>
  <dcterms:created xsi:type="dcterms:W3CDTF">2020-08-28T08:44:19Z</dcterms:created>
  <dcterms:modified xsi:type="dcterms:W3CDTF">2025-06-07T08:08:35Z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